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9144000" cy="6858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6" d="100"/>
          <a:sy n="66" d="100"/>
        </p:scale>
        <p:origin x="-552" y="-90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36D761A-3339-4DD5-AD0A-5B251DF378EA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1CDA6F2-8239-4E54-BAC8-3A39E5F9BF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92485E2-A813-4FC9-AB99-26CF399C395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3DC8C64-ACDB-4142-ADCC-A88073C7DD8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60FEC21-B5E5-445E-B15F-9D0C86B8DB0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4495FE5-D265-4A35-B9B8-847399742C6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891AB41-681A-4B49-A27D-E6CA44C85F2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55CAFA4-971B-4F50-B8EE-C62C2F00F8E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59834FF-87C5-4A2D-8892-7E89174DBBB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9A6E505-1DEB-4BDB-AB59-29A2EC09C55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E09231B-22E4-4D32-8926-564CA82920AD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15E2171-9024-4E28-A6DD-97070CB4C9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DA22A57-0475-4F30-B7F5-5E93A2515679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F6477F9-F9D6-450D-858B-4B800297426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AF01F8E-5B99-4B23-866E-B1E815CBD692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B22E88A-D2BC-4503-A81D-EF2DBBCBA0F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2F06211-863C-4709-BC9D-7AE951398789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F85508E-E1EE-48E4-8B19-D962C9B087B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1E6B86C-9D0E-4C86-AA18-33F272DD613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E06BD9E-A116-4402-8499-9A228A60895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7ECEEA2-916C-47BD-BDF8-2136EE0F230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C274208-55D9-4E4D-9AF4-A316E4C4CC27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AC6768-7E75-410D-9AE2-57F3EE7D0471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0E1C1C-6476-4CD5-B64A-601F8ABF246B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2pPr>
      <a:lvl3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3pPr>
      <a:lvl4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4pPr>
      <a:lvl5pPr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21.jpg"/><Relationship Id="rId8" Type="http://schemas.openxmlformats.org/officeDocument/2006/relationships/image" Target="../media/image2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image" Target="../media/image11.jpg"/><Relationship Id="rId8" Type="http://schemas.openxmlformats.org/officeDocument/2006/relationships/image" Target="../media/image12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27.jpg"/><Relationship Id="rId7" Type="http://schemas.openxmlformats.org/officeDocument/2006/relationships/image" Target="../media/image28.jpg"/><Relationship Id="rId8" Type="http://schemas.openxmlformats.org/officeDocument/2006/relationships/image" Target="../media/image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9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9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35.jpg"/><Relationship Id="rId6" Type="http://schemas.openxmlformats.org/officeDocument/2006/relationships/image" Target="../media/image9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Денис\Desktop\f_6443538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1571625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-214313" y="188913"/>
            <a:ext cx="9358313" cy="2357437"/>
          </a:xfrm>
        </p:spPr>
        <p:txBody>
          <a:bodyPr/>
          <a:lstStyle/>
          <a:p>
            <a:pPr>
              <a:defRPr/>
            </a:pPr>
            <a:r>
              <a:rPr lang="ru-RU" sz="4000" b="1">
                <a:solidFill>
                  <a:srgbClr val="FF0000"/>
                </a:solidFill>
                <a:latin typeface="Bookman Old Style"/>
              </a:rPr>
              <a:t>ЖЕЛЕЗНАЯ  ДОРОГА – ЗОНА  ПОВЫШЕННОЙ  ОПАСНОСТИ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817" name="Picture 2" descr="E:\Константинова\Новые\DSCF1322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8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34822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34823" name="Line 14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4824" name="Line 15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26" name="Picture 2" descr="C:\Users\Дмитрий\Desktop\ВАЖНОООО\Рисунок1.jpg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6517504" y="3643314"/>
            <a:ext cx="2626496" cy="25154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4826" name="Группа 58"/>
          <p:cNvGrpSpPr/>
          <p:nvPr/>
        </p:nvGrpSpPr>
        <p:grpSpPr bwMode="auto">
          <a:xfrm>
            <a:off x="6659563" y="836613"/>
            <a:ext cx="2124075" cy="1655762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sz="2000" b="1">
                  <a:solidFill>
                    <a:srgbClr val="FF0000"/>
                  </a:solidFill>
                  <a:latin typeface="Times New Roman"/>
                </a:rPr>
                <a:t>Не наступать на рельс</a:t>
              </a:r>
              <a:endParaRPr/>
            </a:p>
          </p:txBody>
        </p:sp>
        <p:pic>
          <p:nvPicPr>
            <p:cNvPr id="34829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30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7" name="Picture 13" descr="ЛЕЙБЛ СТЖТ 2 Без полей 2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5580062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6865" name="Picture 2" descr="E:\Константинова\Новые\DSCF133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6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36870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36871" name="Line 13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6872" name="Line 14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36873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наступать на остряк стрелочного перевода</a:t>
              </a:r>
              <a:endParaRPr/>
            </a:p>
          </p:txBody>
        </p:sp>
        <p:pic>
          <p:nvPicPr>
            <p:cNvPr id="36876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7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6874" name="Picture 12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580062" y="6337299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split orient="vert" dir="out"/>
      </p:transition>
    </mc:Choice>
    <mc:Fallback>
      <p:transition spd="med" advClick="1" advTm="15000">
        <p:split orient="vert" dir="ou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913" name="Picture 2" descr="E:\Константинова\Новые\DSCF1379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38918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38919" name="Line 13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8920" name="Line 14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38921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ходить по путям</a:t>
              </a:r>
              <a:endParaRPr/>
            </a:p>
          </p:txBody>
        </p:sp>
        <p:pic>
          <p:nvPicPr>
            <p:cNvPr id="38924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5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922" name="Picture 12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580062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split orient="vert" dir="in"/>
      </p:transition>
    </mc:Choice>
    <mc:Fallback>
      <p:transition spd="med" advClick="1" advTm="15000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61" name="Picture 2" descr="E:\Константинова\Новые\DSCF136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40966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40967" name="Line 13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68" name="Line 14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0969" name="Picture 12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0062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70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подлезать </a:t>
              </a:r>
              <a:endParaRPr/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под</a:t>
              </a:r>
              <a:endParaRPr/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 вагонами</a:t>
              </a:r>
              <a:endParaRPr/>
            </a:p>
          </p:txBody>
        </p:sp>
        <p:pic>
          <p:nvPicPr>
            <p:cNvPr id="40972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3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009" name="Picture 2" descr="E:\Константинова\Новые\DSCF1358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43014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pic>
        <p:nvPicPr>
          <p:cNvPr id="43015" name="Picture 12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0062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Line 13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3017" name="Line 14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43018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перебегать перед локомотивом</a:t>
              </a:r>
              <a:endParaRPr/>
            </a:p>
          </p:txBody>
        </p:sp>
        <p:pic>
          <p:nvPicPr>
            <p:cNvPr id="43020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1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push dir="r"/>
      </p:transition>
    </mc:Choice>
    <mc:Fallback>
      <p:transition spd="med" advClick="1" advTm="1500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5057" name="Picture 2" descr="E:\Константинова\Новые\DSCF1378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5715000" y="6356350"/>
            <a:ext cx="34290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rgbClr val="FF0000"/>
                </a:solidFill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45062" name="Line 12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5063" name="Line 13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45064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endParaRPr lang="ru-RU" b="1">
                <a:solidFill>
                  <a:srgbClr val="FF0000"/>
                </a:solidFill>
                <a:latin typeface="Times New Roman"/>
              </a:endParaRPr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перелезать через </a:t>
              </a:r>
              <a:endParaRPr/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автосцепки вагонов</a:t>
              </a:r>
              <a:endParaRPr/>
            </a:p>
          </p:txBody>
        </p:sp>
        <p:pic>
          <p:nvPicPr>
            <p:cNvPr id="45067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065" name="Picture 11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580062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 advClick="1" advTm="15000"/>
    </mc:Choice>
    <mc:Fallback>
      <p:transition advClick="1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7105" name="Picture 2" descr="E:\Константинова\Новые\DSCF13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47110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pic>
        <p:nvPicPr>
          <p:cNvPr id="47111" name="Picture 12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0062" y="6337299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Line 13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7113" name="Line 14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47114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Убедиться в отсутствии поезда по соседнему пути</a:t>
              </a:r>
              <a:endParaRPr/>
            </a:p>
          </p:txBody>
        </p:sp>
        <p:pic>
          <p:nvPicPr>
            <p:cNvPr id="47116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7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 advClick="1" advTm="15000"/>
    </mc:Choice>
    <mc:Fallback>
      <p:transition advClick="1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9153" name="Picture 2" descr="E:\Константинова\Новые\DSCF139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49158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rot="16199999" flipH="1">
            <a:off x="3214688" y="1857375"/>
            <a:ext cx="2214562" cy="71438"/>
          </a:xfrm>
          <a:prstGeom prst="straightConnector1">
            <a:avLst/>
          </a:prstGeom>
          <a:ln w="825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0" name="TextBox 10"/>
          <p:cNvSpPr txBox="1">
            <a:spLocks noChangeArrowheads="1"/>
          </p:cNvSpPr>
          <p:nvPr/>
        </p:nvSpPr>
        <p:spPr bwMode="auto">
          <a:xfrm>
            <a:off x="4500563" y="928688"/>
            <a:ext cx="3000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FF0000"/>
                </a:solidFill>
                <a:latin typeface="Calibri"/>
              </a:rPr>
              <a:t>Не менее 2 м</a:t>
            </a:r>
            <a:endParaRPr/>
          </a:p>
        </p:txBody>
      </p:sp>
      <p:grpSp>
        <p:nvGrpSpPr>
          <p:cNvPr id="49161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перелезать через локомотивы и вагоны</a:t>
              </a:r>
              <a:endParaRPr/>
            </a:p>
          </p:txBody>
        </p:sp>
        <p:pic>
          <p:nvPicPr>
            <p:cNvPr id="49165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66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9162" name="Picture 14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8528050" y="5589588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3" name="Picture 8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 advClick="1" advTm="15000"/>
    </mc:Choice>
    <mc:Fallback>
      <p:transition advClick="1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91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01" name="Picture 2" descr="E:\Константинова\Новые\DSCF1342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51206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pic>
        <p:nvPicPr>
          <p:cNvPr id="51207" name="Picture 12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651500" y="6337299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Line 13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1209" name="Line 14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1210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касаться металлических конструкций на опорах контактной сети</a:t>
              </a:r>
              <a:endParaRPr/>
            </a:p>
          </p:txBody>
        </p:sp>
        <p:pic>
          <p:nvPicPr>
            <p:cNvPr id="51212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13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 advClick="1" advTm="15000"/>
    </mc:Choice>
    <mc:Fallback>
      <p:transition advClick="1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3249" name="Picture 2" descr="E:\Константинова\P1030939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14313"/>
            <a:ext cx="9144000" cy="617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" y="51081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53254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pic>
        <p:nvPicPr>
          <p:cNvPr id="53255" name="Picture 12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0062" y="6265863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Line 13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3257" name="Line 14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3258" name="Группа 58"/>
          <p:cNvGrpSpPr/>
          <p:nvPr/>
        </p:nvGrpSpPr>
        <p:grpSpPr bwMode="auto">
          <a:xfrm>
            <a:off x="323850" y="981075"/>
            <a:ext cx="1944688" cy="2087563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endParaRPr lang="ru-RU" b="1">
                <a:solidFill>
                  <a:srgbClr val="FF0000"/>
                </a:solidFill>
                <a:latin typeface="Times New Roman"/>
              </a:endParaRPr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переходить пути при опущенном шлагбауме и красных огнях светофора</a:t>
              </a:r>
              <a:endParaRPr/>
            </a:p>
          </p:txBody>
        </p:sp>
        <p:pic>
          <p:nvPicPr>
            <p:cNvPr id="53260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261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297" name="Picture 2" descr="E:\Константинова\Новые\DSCF135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55302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55303" name="AutoShape 11"/>
          <p:cNvSpPr>
            <a:spLocks noChangeArrowheads="1"/>
          </p:cNvSpPr>
          <p:nvPr/>
        </p:nvSpPr>
        <p:spPr bwMode="auto">
          <a:xfrm rot="8835886">
            <a:off x="6372225" y="1844675"/>
            <a:ext cx="1122363" cy="166687"/>
          </a:xfrm>
          <a:prstGeom prst="rightArrow">
            <a:avLst>
              <a:gd name="adj1" fmla="val 50000"/>
              <a:gd name="adj2" fmla="val 201688"/>
            </a:avLst>
          </a:prstGeom>
          <a:solidFill>
            <a:srgbClr val="E70F3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 b="1"/>
          </a:p>
        </p:txBody>
      </p:sp>
      <p:pic>
        <p:nvPicPr>
          <p:cNvPr id="55304" name="Picture 13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0062" y="6265863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5" name="Line 14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5306" name="Line 15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5307" name="Группа 58"/>
          <p:cNvGrpSpPr/>
          <p:nvPr/>
        </p:nvGrpSpPr>
        <p:grpSpPr bwMode="auto">
          <a:xfrm>
            <a:off x="179388" y="4076699"/>
            <a:ext cx="1944687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разговаривать </a:t>
              </a:r>
              <a:endParaRPr/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по телефону</a:t>
              </a:r>
              <a:endParaRPr/>
            </a:p>
          </p:txBody>
        </p:sp>
        <p:pic>
          <p:nvPicPr>
            <p:cNvPr id="55309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10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7345" name="Picture 2" descr="E:\Константинова\Новые\DSCF1355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57350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57351" name="AutoShape 11"/>
          <p:cNvSpPr>
            <a:spLocks noChangeArrowheads="1"/>
          </p:cNvSpPr>
          <p:nvPr/>
        </p:nvSpPr>
        <p:spPr bwMode="auto">
          <a:xfrm rot="8835886">
            <a:off x="4589463" y="1457325"/>
            <a:ext cx="1122362" cy="166687"/>
          </a:xfrm>
          <a:prstGeom prst="rightArrow">
            <a:avLst>
              <a:gd name="adj1" fmla="val 50000"/>
              <a:gd name="adj2" fmla="val 201688"/>
            </a:avLst>
          </a:prstGeom>
          <a:solidFill>
            <a:srgbClr val="E70F3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 b="1"/>
          </a:p>
        </p:txBody>
      </p:sp>
      <p:pic>
        <p:nvPicPr>
          <p:cNvPr id="57352" name="Picture 13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80062" y="6265863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Line 14"/>
          <p:cNvSpPr>
            <a:spLocks noChangeShapeType="1"/>
          </p:cNvSpPr>
          <p:nvPr/>
        </p:nvSpPr>
        <p:spPr bwMode="auto">
          <a:xfrm flipV="1">
            <a:off x="0" y="765175"/>
            <a:ext cx="9144000" cy="5472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7354" name="Line 15"/>
          <p:cNvSpPr>
            <a:spLocks noChangeShapeType="1"/>
          </p:cNvSpPr>
          <p:nvPr/>
        </p:nvSpPr>
        <p:spPr bwMode="auto">
          <a:xfrm>
            <a:off x="0" y="765175"/>
            <a:ext cx="9144000" cy="5400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7355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слушать </a:t>
              </a:r>
              <a:endParaRPr/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музыку в наушниках</a:t>
              </a:r>
              <a:endParaRPr/>
            </a:p>
          </p:txBody>
        </p:sp>
        <p:pic>
          <p:nvPicPr>
            <p:cNvPr id="57357" name="Picture 25" descr="1 урезанный 2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358" name="Picture 21" descr="логотип_resize"/>
            <p:cNvPicPr>
              <a:picLocks noChangeAspect="1" noChangeArrowheads="1"/>
            </p:cNvPicPr>
            <p:nvPr/>
          </p:nvPicPr>
          <p:blipFill>
            <a:blip r:embed="rId8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573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573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573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0417" name="Picture 2" descr="E:\Константинова\Новые\DSCF1321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3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60422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flipV="1">
            <a:off x="3286125" y="5357813"/>
            <a:ext cx="2814638" cy="185737"/>
          </a:xfrm>
          <a:prstGeom prst="straightConnector1">
            <a:avLst/>
          </a:prstGeom>
          <a:ln w="825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4" name="TextBox 13"/>
          <p:cNvSpPr txBox="1">
            <a:spLocks noChangeArrowheads="1"/>
          </p:cNvSpPr>
          <p:nvPr/>
        </p:nvSpPr>
        <p:spPr bwMode="auto">
          <a:xfrm rot="-199890">
            <a:off x="3500438" y="4535488"/>
            <a:ext cx="26431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  <a:latin typeface="Calibri"/>
              </a:rPr>
              <a:t>Не менее 5 м</a:t>
            </a:r>
            <a:endParaRPr/>
          </a:p>
        </p:txBody>
      </p:sp>
      <p:pic>
        <p:nvPicPr>
          <p:cNvPr id="60425" name="Picture 8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cover dir="d"/>
      </p:transition>
    </mc:Choice>
    <mc:Fallback>
      <p:transition spd="med" advClick="1" advTm="15000">
        <p:cover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04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2465" name="Picture 2" descr="E:\Константинова\Новые\DSCF1315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857375" y="0"/>
            <a:ext cx="51435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62470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grpSp>
        <p:nvGrpSpPr>
          <p:cNvPr id="62471" name="Группа 58"/>
          <p:cNvGrpSpPr/>
          <p:nvPr/>
        </p:nvGrpSpPr>
        <p:grpSpPr bwMode="auto">
          <a:xfrm>
            <a:off x="6588125" y="1052513"/>
            <a:ext cx="2016125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Не заходить за ограничительную черту на платформе</a:t>
              </a:r>
              <a:endParaRPr/>
            </a:p>
          </p:txBody>
        </p:sp>
        <p:pic>
          <p:nvPicPr>
            <p:cNvPr id="62474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75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2472" name="Picture 8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cover dir="ld"/>
      </p:transition>
    </mc:Choice>
    <mc:Fallback>
      <p:transition spd="med" advClick="1" advTm="15000">
        <p:cover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4513" name="Picture 2" descr="E:\Константинова\Новые\DSCF1397.JPG"/>
          <p:cNvPicPr>
            <a:picLocks noChangeAspect="1" noChangeArrowheads="1"/>
          </p:cNvPicPr>
          <p:nvPr/>
        </p:nvPicPr>
        <p:blipFill>
          <a:blip r:embed="rId2">
            <a:lum contrast="-10000"/>
          </a:blip>
          <a:stretch/>
        </p:blipFill>
        <p:spPr bwMode="auto">
          <a:xfrm>
            <a:off x="-7938" y="0"/>
            <a:ext cx="9151938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>
            <a:off x="1643063" y="2714625"/>
            <a:ext cx="5929312" cy="0"/>
          </a:xfrm>
          <a:prstGeom prst="straightConnector1">
            <a:avLst/>
          </a:prstGeom>
          <a:ln w="762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19" name="TextBox 11"/>
          <p:cNvSpPr txBox="1">
            <a:spLocks noChangeArrowheads="1"/>
          </p:cNvSpPr>
          <p:nvPr/>
        </p:nvSpPr>
        <p:spPr bwMode="auto">
          <a:xfrm>
            <a:off x="2928938" y="2000250"/>
            <a:ext cx="3857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FF0000"/>
                </a:solidFill>
                <a:latin typeface="Calibri"/>
              </a:rPr>
              <a:t>Не менее 10 м</a:t>
            </a:r>
            <a:endParaRPr/>
          </a:p>
        </p:txBody>
      </p:sp>
      <p:sp>
        <p:nvSpPr>
          <p:cNvPr id="64520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pic>
        <p:nvPicPr>
          <p:cNvPr id="64521" name="Picture 8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strips dir="rd"/>
      </p:transition>
    </mc:Choice>
    <mc:Fallback>
      <p:transition spd="med" advClick="1" advTm="15000">
        <p:strips dir="r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45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561" name="Picture 2" descr="E:\Константинова\Новые\DSCF131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1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66566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grpSp>
        <p:nvGrpSpPr>
          <p:cNvPr id="66567" name="Группа 58"/>
          <p:cNvGrpSpPr/>
          <p:nvPr/>
        </p:nvGrpSpPr>
        <p:grpSpPr bwMode="auto">
          <a:xfrm>
            <a:off x="250825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Переходить только при наличии специальных площадок</a:t>
              </a:r>
              <a:endParaRPr/>
            </a:p>
          </p:txBody>
        </p:sp>
        <p:pic>
          <p:nvPicPr>
            <p:cNvPr id="66570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571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6568" name="Picture 8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wheel spokes="1"/>
      </p:transition>
    </mc:Choice>
    <mc:Fallback>
      <p:transition spd="med" advClick="1" advTm="1500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8609" name="Picture 2" descr="E:\Константинова\Новые\DSCF1369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>
            <a:off x="2786063" y="3643313"/>
            <a:ext cx="4071937" cy="357187"/>
          </a:xfrm>
          <a:prstGeom prst="straightConnector1">
            <a:avLst/>
          </a:prstGeom>
          <a:ln w="825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5" name="TextBox 10"/>
          <p:cNvSpPr txBox="1">
            <a:spLocks noChangeArrowheads="1"/>
          </p:cNvSpPr>
          <p:nvPr/>
        </p:nvSpPr>
        <p:spPr bwMode="auto">
          <a:xfrm rot="243217">
            <a:off x="3500438" y="3071813"/>
            <a:ext cx="3571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FF0000"/>
                </a:solidFill>
                <a:latin typeface="Calibri"/>
              </a:rPr>
              <a:t>Не менее 5 м</a:t>
            </a:r>
            <a:endParaRPr lang="ru-RU">
              <a:latin typeface="Calibri"/>
            </a:endParaRPr>
          </a:p>
        </p:txBody>
      </p:sp>
      <p:sp>
        <p:nvSpPr>
          <p:cNvPr id="68616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pic>
        <p:nvPicPr>
          <p:cNvPr id="68617" name="Picture 8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86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0657" name="Picture 2" descr="E:\Константинова\Новые\DSCF1365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70662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grpSp>
        <p:nvGrpSpPr>
          <p:cNvPr id="70663" name="Группа 58"/>
          <p:cNvGrpSpPr/>
          <p:nvPr/>
        </p:nvGrpSpPr>
        <p:grpSpPr bwMode="auto">
          <a:xfrm>
            <a:off x="7019925" y="908050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Лечь </a:t>
              </a:r>
              <a:endParaRPr/>
            </a:p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на землю</a:t>
              </a:r>
              <a:endParaRPr/>
            </a:p>
          </p:txBody>
        </p:sp>
        <p:pic>
          <p:nvPicPr>
            <p:cNvPr id="70666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7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0664" name="Picture 8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1" advTm="15000">
        <p:pull dir="d"/>
      </p:transition>
    </mc:Choice>
    <mc:Fallback>
      <p:transition spd="slow" advClick="1" advTm="15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2705" name="Picture 2" descr="E:\Константинова\P103093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4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5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72710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grpSp>
        <p:nvGrpSpPr>
          <p:cNvPr id="72711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Пользуйтесь мостами и тоннелями</a:t>
              </a:r>
              <a:endParaRPr/>
            </a:p>
          </p:txBody>
        </p:sp>
        <p:pic>
          <p:nvPicPr>
            <p:cNvPr id="72714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5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2712" name="Picture 8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strips dir="ru"/>
      </p:transition>
    </mc:Choice>
    <mc:Fallback>
      <p:transition spd="med" advClick="1" advTm="15000">
        <p:strips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4753" name="Picture 2" descr="E:\Константинова\Новые\DSCF135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3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sp>
        <p:nvSpPr>
          <p:cNvPr id="74758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grpSp>
        <p:nvGrpSpPr>
          <p:cNvPr id="74759" name="Группа 58"/>
          <p:cNvGrpSpPr/>
          <p:nvPr/>
        </p:nvGrpSpPr>
        <p:grpSpPr bwMode="auto">
          <a:xfrm>
            <a:off x="323850" y="981075"/>
            <a:ext cx="1944688" cy="1943100"/>
            <a:chOff x="194527" y="1358900"/>
            <a:chExt cx="2162829" cy="2813050"/>
          </a:xfrm>
        </p:grpSpPr>
        <p:sp>
          <p:nvSpPr>
            <p:cNvPr id="9" name="AutoShape 23"/>
            <p:cNvSpPr>
              <a:spLocks noChangeArrowheads="1"/>
            </p:cNvSpPr>
            <p:nvPr/>
          </p:nvSpPr>
          <p:spPr bwMode="auto">
            <a:xfrm>
              <a:off x="194527" y="1358900"/>
              <a:ext cx="2162829" cy="2813050"/>
            </a:xfrm>
            <a:prstGeom prst="foldedCorner">
              <a:avLst>
                <a:gd name="adj" fmla="val 12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139700" dist="81320" dir="3080412" algn="ctr" rotWithShape="0">
                <a:schemeClr val="tx1">
                  <a:alpha val="50000"/>
                </a:schemeClr>
              </a:outerShdw>
            </a:effectLst>
          </p:spPr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lang="ru-RU" b="1">
                  <a:solidFill>
                    <a:srgbClr val="FF0000"/>
                  </a:solidFill>
                  <a:latin typeface="Times New Roman"/>
                </a:rPr>
                <a:t>Специальными пешеходными настилами</a:t>
              </a:r>
              <a:endParaRPr/>
            </a:p>
          </p:txBody>
        </p:sp>
        <p:pic>
          <p:nvPicPr>
            <p:cNvPr id="74762" name="Picture 25" descr="1 урезанный 2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1001925" y="1358900"/>
              <a:ext cx="128270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63" name="Picture 21" descr="логотип_resize"/>
            <p:cNvPicPr>
              <a:picLocks noChangeAspect="1" noChangeArrowheads="1"/>
            </p:cNvPicPr>
            <p:nvPr/>
          </p:nvPicPr>
          <p:blipFill>
            <a:blip r:embed="rId7"/>
            <a:stretch/>
          </p:blipFill>
          <p:spPr bwMode="auto">
            <a:xfrm>
              <a:off x="298663" y="1384300"/>
              <a:ext cx="1036637" cy="16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4760" name="Picture 8" descr="ЛЕЙБЛ СТЖТ 2 Без полей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op0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" y="51081"/>
            <a:ext cx="9144000" cy="700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bottom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6234134"/>
            <a:ext cx="9144000" cy="35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rzd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142875"/>
            <a:ext cx="3122613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898989"/>
              </a:solidFill>
            </a:endParaRPr>
          </a:p>
        </p:txBody>
      </p:sp>
      <p:pic>
        <p:nvPicPr>
          <p:cNvPr id="76805" name="Picture 7" descr="SDC10334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23850" y="819150"/>
            <a:ext cx="8424863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Номер слайда 6"/>
          <p:cNvSpPr txBox="1"/>
          <p:nvPr/>
        </p:nvSpPr>
        <p:spPr bwMode="auto">
          <a:xfrm>
            <a:off x="5715000" y="6356350"/>
            <a:ext cx="342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srgbClr val="FF0000"/>
                </a:solidFill>
                <a:latin typeface="Calibri"/>
              </a:rPr>
              <a:t>Проект «Железная дорога – зона повышенной  опасности»</a:t>
            </a:r>
            <a:endParaRPr/>
          </a:p>
        </p:txBody>
      </p:sp>
      <p:sp>
        <p:nvSpPr>
          <p:cNvPr id="76807" name="Скругленный прямоугольник 15"/>
          <p:cNvSpPr>
            <a:spLocks noChangeArrowheads="1"/>
          </p:cNvSpPr>
          <p:nvPr/>
        </p:nvSpPr>
        <p:spPr bwMode="auto">
          <a:xfrm>
            <a:off x="4716463" y="5013325"/>
            <a:ext cx="3816350" cy="1066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54991" cmpd="thickThin" algn="ctr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2000" b="1" i="1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ru-RU" sz="2400" b="1" i="1">
                <a:solidFill>
                  <a:schemeClr val="bg1"/>
                </a:solidFill>
                <a:latin typeface="Arial Narrow"/>
              </a:rPr>
              <a:t>БЕРЕГИТЕ  СВОЮ  ЖИЗНЬ!</a:t>
            </a:r>
            <a:endParaRPr/>
          </a:p>
          <a:p>
            <a:pPr>
              <a:lnSpc>
                <a:spcPct val="50000"/>
              </a:lnSpc>
              <a:spcBef>
                <a:spcPts val="0"/>
              </a:spcBef>
              <a:buFont typeface="Arial"/>
              <a:buNone/>
              <a:defRPr/>
            </a:pPr>
            <a:endParaRPr lang="ru-RU" b="1" i="1">
              <a:solidFill>
                <a:srgbClr val="0000FF"/>
              </a:solidFill>
            </a:endParaRPr>
          </a:p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76808" name="Picture 8" descr="ЛЕЙБЛ СТЖТ 2 Без полей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651500" y="6308725"/>
            <a:ext cx="463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 advTm="15000">
        <p:fade thruBlk="0"/>
      </p:transition>
    </mc:Choice>
    <mc:Fallback>
      <p:transition spd="med" advClick="1" advTm="15000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68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8849" name="Picture 2" descr="C:\Users\Денис\Desktop\f_6443538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1571625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0" name="Заголовок 1"/>
          <p:cNvSpPr>
            <a:spLocks noGrp="1"/>
          </p:cNvSpPr>
          <p:nvPr>
            <p:ph type="ctrTitle"/>
          </p:nvPr>
        </p:nvSpPr>
        <p:spPr bwMode="auto">
          <a:xfrm>
            <a:off x="-214313" y="44450"/>
            <a:ext cx="9358313" cy="2357438"/>
          </a:xfrm>
        </p:spPr>
        <p:txBody>
          <a:bodyPr/>
          <a:lstStyle/>
          <a:p>
            <a:pPr>
              <a:defRPr/>
            </a:pPr>
            <a:r>
              <a:rPr lang="ru-RU" sz="4000" b="1">
                <a:solidFill>
                  <a:srgbClr val="FF0000"/>
                </a:solidFill>
                <a:latin typeface="Bookman Old Style"/>
              </a:rPr>
              <a:t>ЖЕЛЕЗНАЯ  ДОРОГА – ЗОНА  ПОВЫШЕННОЙ  ОПАСНОСТИ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500" advClick="1">
        <p:fade thruBlk="0"/>
      </p:transition>
    </mc:Choice>
    <mc:Fallback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r7-office/2026.2.1.2268</Application>
  <DocSecurity>0</DocSecurity>
  <PresentationFormat>Экран (4:3)</PresentationFormat>
  <Paragraphs>0</Paragraphs>
  <Slides>23</Slides>
  <Notes>23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ЖЕЛЕЗНАЯ  ДОРОГА – ЗОНА  ПОВЫШЕННОЙ  ОПАСНОСТИ</dc:title>
  <dc:subject/>
  <dc:creator>Дмитрий</dc:creator>
  <cp:keywords/>
  <dc:description/>
  <dc:identifier/>
  <dc:language/>
  <cp:lastModifiedBy>Татьяна Калачева</cp:lastModifiedBy>
  <cp:revision>54</cp:revision>
  <dcterms:created xsi:type="dcterms:W3CDTF">2012-08-30T20:16:56Z</dcterms:created>
  <dcterms:modified xsi:type="dcterms:W3CDTF">2026-09-22T12:49:41Z</dcterms:modified>
  <cp:category/>
  <cp:contentStatus/>
  <cp:version/>
</cp:coreProperties>
</file>